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4" r:id="rId7"/>
    <p:sldId id="265" r:id="rId8"/>
    <p:sldId id="260" r:id="rId9"/>
    <p:sldId id="267" r:id="rId10"/>
    <p:sldId id="268" r:id="rId11"/>
    <p:sldId id="266" r:id="rId12"/>
    <p:sldId id="261" r:id="rId13"/>
    <p:sldId id="263" r:id="rId14"/>
    <p:sldId id="262" r:id="rId15"/>
  </p:sldIdLst>
  <p:sldSz cx="9144000" cy="5138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748" userDrawn="1">
          <p15:clr>
            <a:srgbClr val="A4A3A4"/>
          </p15:clr>
        </p15:guide>
        <p15:guide id="4" orient="horz" pos="1618" userDrawn="1">
          <p15:clr>
            <a:srgbClr val="A4A3A4"/>
          </p15:clr>
        </p15:guide>
        <p15:guide id="5" orient="horz" pos="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2CC"/>
    <a:srgbClr val="803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83" d="100"/>
          <a:sy n="183" d="100"/>
        </p:scale>
        <p:origin x="174" y="672"/>
      </p:cViewPr>
      <p:guideLst>
        <p:guide orient="horz" pos="1619"/>
        <p:guide pos="2880"/>
        <p:guide pos="748"/>
        <p:guide orient="horz" pos="1618"/>
        <p:guide orient="horz" pos="5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0993"/>
            <a:ext cx="6858000" cy="1789042"/>
          </a:xfrm>
        </p:spPr>
        <p:txBody>
          <a:bodyPr anchor="b"/>
          <a:lstStyle>
            <a:lvl1pPr algn="ctr">
              <a:defRPr sz="4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99027"/>
            <a:ext cx="6858000" cy="1240672"/>
          </a:xfrm>
        </p:spPr>
        <p:txBody>
          <a:bodyPr/>
          <a:lstStyle>
            <a:lvl1pPr marL="0" indent="0" algn="ctr">
              <a:buNone/>
              <a:defRPr sz="1798"/>
            </a:lvl1pPr>
            <a:lvl2pPr marL="342580" indent="0" algn="ctr">
              <a:buNone/>
              <a:defRPr sz="1499"/>
            </a:lvl2pPr>
            <a:lvl3pPr marL="685160" indent="0" algn="ctr">
              <a:buNone/>
              <a:defRPr sz="1349"/>
            </a:lvl3pPr>
            <a:lvl4pPr marL="1027740" indent="0" algn="ctr">
              <a:buNone/>
              <a:defRPr sz="1199"/>
            </a:lvl4pPr>
            <a:lvl5pPr marL="1370320" indent="0" algn="ctr">
              <a:buNone/>
              <a:defRPr sz="1199"/>
            </a:lvl5pPr>
            <a:lvl6pPr marL="1712900" indent="0" algn="ctr">
              <a:buNone/>
              <a:defRPr sz="1199"/>
            </a:lvl6pPr>
            <a:lvl7pPr marL="2055480" indent="0" algn="ctr">
              <a:buNone/>
              <a:defRPr sz="1199"/>
            </a:lvl7pPr>
            <a:lvl8pPr marL="2398060" indent="0" algn="ctr">
              <a:buNone/>
              <a:defRPr sz="1199"/>
            </a:lvl8pPr>
            <a:lvl9pPr marL="2740640" indent="0" algn="ctr">
              <a:buNone/>
              <a:defRPr sz="119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4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590"/>
            <a:ext cx="1971675" cy="435484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590"/>
            <a:ext cx="5800725" cy="435484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41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2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117"/>
            <a:ext cx="7886700" cy="2137572"/>
          </a:xfrm>
        </p:spPr>
        <p:txBody>
          <a:bodyPr anchor="b"/>
          <a:lstStyle>
            <a:lvl1pPr>
              <a:defRPr sz="4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38911"/>
            <a:ext cx="7886700" cy="1124099"/>
          </a:xfrm>
        </p:spPr>
        <p:txBody>
          <a:bodyPr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3425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1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77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03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29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54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3980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06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7951"/>
            <a:ext cx="3886200" cy="32604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7951"/>
            <a:ext cx="3886200" cy="32604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81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591"/>
            <a:ext cx="7886700" cy="99325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59705"/>
            <a:ext cx="3868340" cy="61736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580" indent="0">
              <a:buNone/>
              <a:defRPr sz="1499" b="1"/>
            </a:lvl2pPr>
            <a:lvl3pPr marL="685160" indent="0">
              <a:buNone/>
              <a:defRPr sz="1349" b="1"/>
            </a:lvl3pPr>
            <a:lvl4pPr marL="1027740" indent="0">
              <a:buNone/>
              <a:defRPr sz="1199" b="1"/>
            </a:lvl4pPr>
            <a:lvl5pPr marL="1370320" indent="0">
              <a:buNone/>
              <a:defRPr sz="1199" b="1"/>
            </a:lvl5pPr>
            <a:lvl6pPr marL="1712900" indent="0">
              <a:buNone/>
              <a:defRPr sz="1199" b="1"/>
            </a:lvl6pPr>
            <a:lvl7pPr marL="2055480" indent="0">
              <a:buNone/>
              <a:defRPr sz="1199" b="1"/>
            </a:lvl7pPr>
            <a:lvl8pPr marL="2398060" indent="0">
              <a:buNone/>
              <a:defRPr sz="1199" b="1"/>
            </a:lvl8pPr>
            <a:lvl9pPr marL="2740640" indent="0">
              <a:buNone/>
              <a:defRPr sz="119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7067"/>
            <a:ext cx="3868340" cy="27608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59705"/>
            <a:ext cx="3887391" cy="617362"/>
          </a:xfrm>
        </p:spPr>
        <p:txBody>
          <a:bodyPr anchor="b"/>
          <a:lstStyle>
            <a:lvl1pPr marL="0" indent="0">
              <a:buNone/>
              <a:defRPr sz="1798" b="1"/>
            </a:lvl1pPr>
            <a:lvl2pPr marL="342580" indent="0">
              <a:buNone/>
              <a:defRPr sz="1499" b="1"/>
            </a:lvl2pPr>
            <a:lvl3pPr marL="685160" indent="0">
              <a:buNone/>
              <a:defRPr sz="1349" b="1"/>
            </a:lvl3pPr>
            <a:lvl4pPr marL="1027740" indent="0">
              <a:buNone/>
              <a:defRPr sz="1199" b="1"/>
            </a:lvl4pPr>
            <a:lvl5pPr marL="1370320" indent="0">
              <a:buNone/>
              <a:defRPr sz="1199" b="1"/>
            </a:lvl5pPr>
            <a:lvl6pPr marL="1712900" indent="0">
              <a:buNone/>
              <a:defRPr sz="1199" b="1"/>
            </a:lvl6pPr>
            <a:lvl7pPr marL="2055480" indent="0">
              <a:buNone/>
              <a:defRPr sz="1199" b="1"/>
            </a:lvl7pPr>
            <a:lvl8pPr marL="2398060" indent="0">
              <a:buNone/>
              <a:defRPr sz="1199" b="1"/>
            </a:lvl8pPr>
            <a:lvl9pPr marL="2740640" indent="0">
              <a:buNone/>
              <a:defRPr sz="119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7067"/>
            <a:ext cx="3887391" cy="27608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7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3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582"/>
            <a:ext cx="2949178" cy="1199039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39883"/>
            <a:ext cx="4629150" cy="3651835"/>
          </a:xfrm>
        </p:spPr>
        <p:txBody>
          <a:bodyPr/>
          <a:lstStyle>
            <a:lvl1pPr>
              <a:defRPr sz="2398"/>
            </a:lvl1pPr>
            <a:lvl2pPr>
              <a:defRPr sz="2098"/>
            </a:lvl2pPr>
            <a:lvl3pPr>
              <a:defRPr sz="1798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1622"/>
            <a:ext cx="2949178" cy="2856044"/>
          </a:xfrm>
        </p:spPr>
        <p:txBody>
          <a:bodyPr/>
          <a:lstStyle>
            <a:lvl1pPr marL="0" indent="0">
              <a:buNone/>
              <a:defRPr sz="1199"/>
            </a:lvl1pPr>
            <a:lvl2pPr marL="342580" indent="0">
              <a:buNone/>
              <a:defRPr sz="1049"/>
            </a:lvl2pPr>
            <a:lvl3pPr marL="685160" indent="0">
              <a:buNone/>
              <a:defRPr sz="899"/>
            </a:lvl3pPr>
            <a:lvl4pPr marL="1027740" indent="0">
              <a:buNone/>
              <a:defRPr sz="749"/>
            </a:lvl4pPr>
            <a:lvl5pPr marL="1370320" indent="0">
              <a:buNone/>
              <a:defRPr sz="749"/>
            </a:lvl5pPr>
            <a:lvl6pPr marL="1712900" indent="0">
              <a:buNone/>
              <a:defRPr sz="749"/>
            </a:lvl6pPr>
            <a:lvl7pPr marL="2055480" indent="0">
              <a:buNone/>
              <a:defRPr sz="749"/>
            </a:lvl7pPr>
            <a:lvl8pPr marL="2398060" indent="0">
              <a:buNone/>
              <a:defRPr sz="749"/>
            </a:lvl8pPr>
            <a:lvl9pPr marL="2740640" indent="0">
              <a:buNone/>
              <a:defRPr sz="7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25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582"/>
            <a:ext cx="2949178" cy="1199039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39883"/>
            <a:ext cx="4629150" cy="3651835"/>
          </a:xfrm>
        </p:spPr>
        <p:txBody>
          <a:bodyPr anchor="t"/>
          <a:lstStyle>
            <a:lvl1pPr marL="0" indent="0">
              <a:buNone/>
              <a:defRPr sz="2398"/>
            </a:lvl1pPr>
            <a:lvl2pPr marL="342580" indent="0">
              <a:buNone/>
              <a:defRPr sz="2098"/>
            </a:lvl2pPr>
            <a:lvl3pPr marL="685160" indent="0">
              <a:buNone/>
              <a:defRPr sz="1798"/>
            </a:lvl3pPr>
            <a:lvl4pPr marL="1027740" indent="0">
              <a:buNone/>
              <a:defRPr sz="1499"/>
            </a:lvl4pPr>
            <a:lvl5pPr marL="1370320" indent="0">
              <a:buNone/>
              <a:defRPr sz="1499"/>
            </a:lvl5pPr>
            <a:lvl6pPr marL="1712900" indent="0">
              <a:buNone/>
              <a:defRPr sz="1499"/>
            </a:lvl6pPr>
            <a:lvl7pPr marL="2055480" indent="0">
              <a:buNone/>
              <a:defRPr sz="1499"/>
            </a:lvl7pPr>
            <a:lvl8pPr marL="2398060" indent="0">
              <a:buNone/>
              <a:defRPr sz="1499"/>
            </a:lvl8pPr>
            <a:lvl9pPr marL="2740640" indent="0">
              <a:buNone/>
              <a:defRPr sz="149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1622"/>
            <a:ext cx="2949178" cy="2856044"/>
          </a:xfrm>
        </p:spPr>
        <p:txBody>
          <a:bodyPr/>
          <a:lstStyle>
            <a:lvl1pPr marL="0" indent="0">
              <a:buNone/>
              <a:defRPr sz="1199"/>
            </a:lvl1pPr>
            <a:lvl2pPr marL="342580" indent="0">
              <a:buNone/>
              <a:defRPr sz="1049"/>
            </a:lvl2pPr>
            <a:lvl3pPr marL="685160" indent="0">
              <a:buNone/>
              <a:defRPr sz="899"/>
            </a:lvl3pPr>
            <a:lvl4pPr marL="1027740" indent="0">
              <a:buNone/>
              <a:defRPr sz="749"/>
            </a:lvl4pPr>
            <a:lvl5pPr marL="1370320" indent="0">
              <a:buNone/>
              <a:defRPr sz="749"/>
            </a:lvl5pPr>
            <a:lvl6pPr marL="1712900" indent="0">
              <a:buNone/>
              <a:defRPr sz="749"/>
            </a:lvl6pPr>
            <a:lvl7pPr marL="2055480" indent="0">
              <a:buNone/>
              <a:defRPr sz="749"/>
            </a:lvl7pPr>
            <a:lvl8pPr marL="2398060" indent="0">
              <a:buNone/>
              <a:defRPr sz="749"/>
            </a:lvl8pPr>
            <a:lvl9pPr marL="2740640" indent="0">
              <a:buNone/>
              <a:defRPr sz="74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3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591"/>
            <a:ext cx="7886700" cy="993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7951"/>
            <a:ext cx="7886700" cy="3260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2849"/>
            <a:ext cx="2057400" cy="27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F7F5E-9BA9-42B7-8189-60C2C9321E12}" type="datetimeFigureOut">
              <a:rPr lang="fr-FR" smtClean="0"/>
              <a:t>12/09/2024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2849"/>
            <a:ext cx="3086100" cy="27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2849"/>
            <a:ext cx="2057400" cy="27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8CE9-DF25-41F1-B1B2-E603336A7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5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160" rtl="0" eaLnBrk="1" latinLnBrk="0" hangingPunct="1">
        <a:lnSpc>
          <a:spcPct val="90000"/>
        </a:lnSpc>
        <a:spcBef>
          <a:spcPct val="0"/>
        </a:spcBef>
        <a:buNone/>
        <a:defRPr sz="32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90" indent="-171290" algn="l" defTabSz="685160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1387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85645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03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161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419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677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6935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1930" indent="-171290" algn="l" defTabSz="6851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8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6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4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2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90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48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06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0" algn="l" defTabSz="6851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46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texte, Graphique, typographie&#10;&#10;Description générée automatiquement">
            <a:extLst>
              <a:ext uri="{FF2B5EF4-FFF2-40B4-BE49-F238E27FC236}">
                <a16:creationId xmlns:a16="http://schemas.microsoft.com/office/drawing/2014/main" id="{0BDB2E71-84C0-A9DA-68E9-DA8224A16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769810"/>
            <a:ext cx="6842774" cy="1213106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46A77EA-8D1E-867F-3332-3224D1A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2333988"/>
            <a:ext cx="6663327" cy="2415812"/>
          </a:xfrm>
        </p:spPr>
        <p:txBody>
          <a:bodyPr>
            <a:normAutofit/>
          </a:bodyPr>
          <a:lstStyle/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fier aux labels sur les emballages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peut trouver du chocolat équitable un peu partout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(dans les grandes surfaces, dans certains magasins spécialisés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fr-B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chez certains chocolatiers </a:t>
            </a: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artisanaux)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 ! Tous les labels ne se valent pas</a:t>
            </a:r>
          </a:p>
        </p:txBody>
      </p:sp>
    </p:spTree>
    <p:extLst>
      <p:ext uri="{BB962C8B-B14F-4D97-AF65-F5344CB8AC3E}">
        <p14:creationId xmlns:p14="http://schemas.microsoft.com/office/powerpoint/2010/main" val="355502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ABA1F9A5-CBFC-8B74-86A8-D38C0B5C69B3}"/>
              </a:ext>
            </a:extLst>
          </p:cNvPr>
          <p:cNvSpPr/>
          <p:nvPr/>
        </p:nvSpPr>
        <p:spPr>
          <a:xfrm>
            <a:off x="2947462" y="2843662"/>
            <a:ext cx="1477475" cy="1421606"/>
          </a:xfrm>
          <a:prstGeom prst="round2DiagRect">
            <a:avLst>
              <a:gd name="adj1" fmla="val 8124"/>
              <a:gd name="adj2" fmla="val 0"/>
            </a:avLst>
          </a:prstGeom>
          <a:solidFill>
            <a:srgbClr val="8039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avec coins arrondis en diagonale 24">
            <a:extLst>
              <a:ext uri="{FF2B5EF4-FFF2-40B4-BE49-F238E27FC236}">
                <a16:creationId xmlns:a16="http://schemas.microsoft.com/office/drawing/2014/main" id="{CC818D58-296A-0ED9-AB52-D7EA6D4BB3B2}"/>
              </a:ext>
            </a:extLst>
          </p:cNvPr>
          <p:cNvSpPr/>
          <p:nvPr/>
        </p:nvSpPr>
        <p:spPr>
          <a:xfrm flipH="1">
            <a:off x="1245153" y="2843662"/>
            <a:ext cx="1477475" cy="1421606"/>
          </a:xfrm>
          <a:prstGeom prst="round2DiagRect">
            <a:avLst>
              <a:gd name="adj1" fmla="val 8124"/>
              <a:gd name="adj2" fmla="val 0"/>
            </a:avLst>
          </a:prstGeom>
          <a:solidFill>
            <a:srgbClr val="8039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avec coins arrondis en diagonale 25">
            <a:extLst>
              <a:ext uri="{FF2B5EF4-FFF2-40B4-BE49-F238E27FC236}">
                <a16:creationId xmlns:a16="http://schemas.microsoft.com/office/drawing/2014/main" id="{D46BBB61-EBB3-E230-59CD-CF2F43FEB138}"/>
              </a:ext>
            </a:extLst>
          </p:cNvPr>
          <p:cNvSpPr/>
          <p:nvPr/>
        </p:nvSpPr>
        <p:spPr>
          <a:xfrm flipH="1">
            <a:off x="4684983" y="2852090"/>
            <a:ext cx="1477475" cy="1421606"/>
          </a:xfrm>
          <a:prstGeom prst="round2DiagRect">
            <a:avLst>
              <a:gd name="adj1" fmla="val 8124"/>
              <a:gd name="adj2" fmla="val 0"/>
            </a:avLst>
          </a:prstGeom>
          <a:solidFill>
            <a:srgbClr val="8039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avec coins arrondis en diagonale 26">
            <a:extLst>
              <a:ext uri="{FF2B5EF4-FFF2-40B4-BE49-F238E27FC236}">
                <a16:creationId xmlns:a16="http://schemas.microsoft.com/office/drawing/2014/main" id="{6BEE5AC0-BB76-34BC-3BFC-54716FBF5C3C}"/>
              </a:ext>
            </a:extLst>
          </p:cNvPr>
          <p:cNvSpPr/>
          <p:nvPr/>
        </p:nvSpPr>
        <p:spPr>
          <a:xfrm>
            <a:off x="6417454" y="2843662"/>
            <a:ext cx="1477475" cy="1421606"/>
          </a:xfrm>
          <a:prstGeom prst="round2DiagRect">
            <a:avLst>
              <a:gd name="adj1" fmla="val 8124"/>
              <a:gd name="adj2" fmla="val 0"/>
            </a:avLst>
          </a:prstGeom>
          <a:solidFill>
            <a:srgbClr val="8039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olice, texte, Graphique, typographie&#10;&#10;Description générée automatiquement">
            <a:extLst>
              <a:ext uri="{FF2B5EF4-FFF2-40B4-BE49-F238E27FC236}">
                <a16:creationId xmlns:a16="http://schemas.microsoft.com/office/drawing/2014/main" id="{7E332D6D-FA36-48EA-8EDF-FA8A3E190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769810"/>
            <a:ext cx="5983236" cy="12131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20E206-AE43-3AE1-33A7-A154FA40D635}"/>
              </a:ext>
            </a:extLst>
          </p:cNvPr>
          <p:cNvSpPr/>
          <p:nvPr/>
        </p:nvSpPr>
        <p:spPr>
          <a:xfrm>
            <a:off x="2982163" y="3057923"/>
            <a:ext cx="1368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ffectLst/>
              </a:rPr>
              <a:t>Label </a:t>
            </a:r>
            <a:r>
              <a:rPr lang="fr-FR" sz="1200" dirty="0">
                <a:solidFill>
                  <a:schemeClr val="bg1"/>
                </a:solidFill>
              </a:rPr>
              <a:t>équitable dont </a:t>
            </a:r>
            <a:r>
              <a:rPr lang="fr-FR" sz="1200" dirty="0">
                <a:solidFill>
                  <a:schemeClr val="bg1"/>
                </a:solidFill>
                <a:effectLst/>
              </a:rPr>
              <a:t>le cahier des charges appartient aux producteurs.</a:t>
            </a:r>
            <a:endParaRPr lang="fr-BE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44E26-4CCA-AF7C-59AD-5420A28D61BE}"/>
              </a:ext>
            </a:extLst>
          </p:cNvPr>
          <p:cNvSpPr/>
          <p:nvPr/>
        </p:nvSpPr>
        <p:spPr>
          <a:xfrm>
            <a:off x="4704830" y="3028860"/>
            <a:ext cx="147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Label équitable qui garantit un produit issu de l’agriculture biologique</a:t>
            </a:r>
            <a:endParaRPr lang="fr-BE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82B49-E498-5135-DCFD-F6012FF735C0}"/>
              </a:ext>
            </a:extLst>
          </p:cNvPr>
          <p:cNvSpPr/>
          <p:nvPr/>
        </p:nvSpPr>
        <p:spPr>
          <a:xfrm>
            <a:off x="6453738" y="3041451"/>
            <a:ext cx="1441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Label équitable qui garantit de bonnes conditions de travail </a:t>
            </a:r>
            <a:br>
              <a:rPr lang="fr-BE" sz="1200" dirty="0">
                <a:solidFill>
                  <a:schemeClr val="bg1"/>
                </a:solidFill>
              </a:rPr>
            </a:br>
            <a:r>
              <a:rPr lang="fr-BE" sz="1200" dirty="0">
                <a:solidFill>
                  <a:schemeClr val="bg1"/>
                </a:solidFill>
              </a:rPr>
              <a:t>et favorise la transition vers l’agriculture bio</a:t>
            </a:r>
          </a:p>
        </p:txBody>
      </p:sp>
      <p:pic>
        <p:nvPicPr>
          <p:cNvPr id="13" name="Image 12" descr="Une image contenant texte, Police, symbole, nombre&#10;&#10;Description générée automatiquement">
            <a:extLst>
              <a:ext uri="{FF2B5EF4-FFF2-40B4-BE49-F238E27FC236}">
                <a16:creationId xmlns:a16="http://schemas.microsoft.com/office/drawing/2014/main" id="{F43779D5-2EC7-6C01-82AD-156E4C5A7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13" y="2148055"/>
            <a:ext cx="844216" cy="84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 descr="Une image contenant symbole, logo, Emblème, Marque&#10;&#10;Description générée automatiquement">
            <a:extLst>
              <a:ext uri="{FF2B5EF4-FFF2-40B4-BE49-F238E27FC236}">
                <a16:creationId xmlns:a16="http://schemas.microsoft.com/office/drawing/2014/main" id="{37C5FFE5-F87E-0F4A-2B19-77E0C4437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4604" y="2146466"/>
            <a:ext cx="844217" cy="844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591B9552-812F-0487-A024-FFCABCDC9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95" y="2122267"/>
            <a:ext cx="844217" cy="844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Une image contenant Graphique, graphisme, texte, Police&#10;&#10;Description générée automatiquement">
            <a:extLst>
              <a:ext uri="{FF2B5EF4-FFF2-40B4-BE49-F238E27FC236}">
                <a16:creationId xmlns:a16="http://schemas.microsoft.com/office/drawing/2014/main" id="{C7F0270B-4812-55D3-90F3-F31819E25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2161318"/>
            <a:ext cx="828751" cy="843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563465-70AC-C7AB-F428-CBAC5054787B}"/>
              </a:ext>
            </a:extLst>
          </p:cNvPr>
          <p:cNvSpPr/>
          <p:nvPr/>
        </p:nvSpPr>
        <p:spPr>
          <a:xfrm>
            <a:off x="1245153" y="3055061"/>
            <a:ext cx="14774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Label qui garantit de bonnes conditions de travail et inclut toute une série de critères écologiques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EA5E1D-EA3B-1035-53F2-362A30E77C40}"/>
              </a:ext>
            </a:extLst>
          </p:cNvPr>
          <p:cNvSpPr/>
          <p:nvPr/>
        </p:nvSpPr>
        <p:spPr>
          <a:xfrm>
            <a:off x="3943350" y="2095500"/>
            <a:ext cx="4349751" cy="2266284"/>
          </a:xfrm>
          <a:prstGeom prst="rect">
            <a:avLst/>
          </a:prstGeom>
          <a:solidFill>
            <a:srgbClr val="37C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Police, typographie, texte, Graphique&#10;&#10;Description générée automatiquement">
            <a:extLst>
              <a:ext uri="{FF2B5EF4-FFF2-40B4-BE49-F238E27FC236}">
                <a16:creationId xmlns:a16="http://schemas.microsoft.com/office/drawing/2014/main" id="{7E14E275-5938-F365-11D1-04872416F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776954"/>
            <a:ext cx="6281941" cy="1213106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154A83F-0E94-86DD-8817-D3CE8BC61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75" y="2277022"/>
            <a:ext cx="821961" cy="8219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384A37-D2B5-E215-2609-BCAA3F36F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51" y="2261619"/>
            <a:ext cx="852762" cy="852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3F9A67C2-30CF-08B1-6E70-005CBFCA2A06}"/>
              </a:ext>
            </a:extLst>
          </p:cNvPr>
          <p:cNvGrpSpPr/>
          <p:nvPr/>
        </p:nvGrpSpPr>
        <p:grpSpPr>
          <a:xfrm>
            <a:off x="4197298" y="2246005"/>
            <a:ext cx="892805" cy="892805"/>
            <a:chOff x="3750920" y="2325251"/>
            <a:chExt cx="963955" cy="9639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8D5601-B618-4B79-077C-CC333CF5DFC2}"/>
                </a:ext>
              </a:extLst>
            </p:cNvPr>
            <p:cNvSpPr/>
            <p:nvPr/>
          </p:nvSpPr>
          <p:spPr>
            <a:xfrm>
              <a:off x="3750920" y="2325251"/>
              <a:ext cx="963955" cy="963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BA2A611-9F2D-3FC0-8BB4-96176AF5F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483" y="2375912"/>
              <a:ext cx="802829" cy="776904"/>
            </a:xfrm>
            <a:prstGeom prst="rect">
              <a:avLst/>
            </a:prstGeom>
            <a:effectLst/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A81199B7-21B2-C900-A31A-9AD2DF0C0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34" y="2246005"/>
            <a:ext cx="851446" cy="851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50DED32-22BD-4A40-3F35-26577D0FC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11" y="2408798"/>
            <a:ext cx="1594750" cy="558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4DDC8F-AB8F-A024-1468-609482696F26}"/>
              </a:ext>
            </a:extLst>
          </p:cNvPr>
          <p:cNvSpPr/>
          <p:nvPr/>
        </p:nvSpPr>
        <p:spPr>
          <a:xfrm>
            <a:off x="4215459" y="3433077"/>
            <a:ext cx="3729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</a:rPr>
              <a:t>Ces labels ont été créés </a:t>
            </a:r>
            <a:br>
              <a:rPr lang="fr-BE" sz="2000" b="1" dirty="0">
                <a:solidFill>
                  <a:schemeClr val="bg1"/>
                </a:solidFill>
              </a:rPr>
            </a:br>
            <a:r>
              <a:rPr lang="fr-BE" sz="2000" b="1" dirty="0">
                <a:solidFill>
                  <a:schemeClr val="bg1"/>
                </a:solidFill>
              </a:rPr>
              <a:t>par les entreprises elles-mêmes ! </a:t>
            </a:r>
          </a:p>
        </p:txBody>
      </p:sp>
    </p:spTree>
    <p:extLst>
      <p:ext uri="{BB962C8B-B14F-4D97-AF65-F5344CB8AC3E}">
        <p14:creationId xmlns:p14="http://schemas.microsoft.com/office/powerpoint/2010/main" val="243662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B50B9BD9-4039-3656-6645-673504DF3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97" y="1962816"/>
            <a:ext cx="6336805" cy="12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1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8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498140B-051C-D55F-00E5-DF6CE9AC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972991"/>
            <a:ext cx="7157103" cy="217254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jeu réalisé par Citoyenneté &amp; Participation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le soutien du </a:t>
            </a:r>
            <a:r>
              <a:rPr lang="fr-BE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for </a:t>
            </a:r>
            <a:r>
              <a:rPr lang="fr-BE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BE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Centre, </a:t>
            </a:r>
            <a:br>
              <a:rPr lang="fr-BE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programme d’</a:t>
            </a:r>
            <a:r>
              <a:rPr lang="fr-BE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Enabel</a:t>
            </a:r>
            <a:r>
              <a:rPr lang="fr-BE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(l’Agence belge de développement) </a:t>
            </a:r>
            <a:br>
              <a:rPr lang="fr-BE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dans le cadre de la Semaine du commerce équitable</a:t>
            </a: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 5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A11B7F99-8116-5AD8-F6DD-95D5C68F5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42" y="3142099"/>
            <a:ext cx="1566609" cy="536510"/>
          </a:xfrm>
          <a:prstGeom prst="rect">
            <a:avLst/>
          </a:prstGeom>
        </p:spPr>
      </p:pic>
      <p:pic>
        <p:nvPicPr>
          <p:cNvPr id="11" name="Image 10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2C3FCC72-5AAD-EFB7-43C7-3661F7F29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35" y="3200476"/>
            <a:ext cx="2310700" cy="533109"/>
          </a:xfrm>
          <a:prstGeom prst="rect">
            <a:avLst/>
          </a:prstGeom>
        </p:spPr>
      </p:pic>
      <p:pic>
        <p:nvPicPr>
          <p:cNvPr id="17" name="Image 16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8C64CA4E-9A6B-FF94-136A-54EE6C69B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6" y="3038192"/>
            <a:ext cx="1965964" cy="847346"/>
          </a:xfrm>
          <a:prstGeom prst="rect">
            <a:avLst/>
          </a:prstGeom>
        </p:spPr>
      </p:pic>
      <p:pic>
        <p:nvPicPr>
          <p:cNvPr id="19" name="Image 18" descr="Une image contenant texte, Police, Panneau de signalisation, jaune&#10;&#10;Description générée automatiquement">
            <a:extLst>
              <a:ext uri="{FF2B5EF4-FFF2-40B4-BE49-F238E27FC236}">
                <a16:creationId xmlns:a16="http://schemas.microsoft.com/office/drawing/2014/main" id="{278B8173-0009-554B-4BDB-EC669EF51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6" y="3038192"/>
            <a:ext cx="852785" cy="8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olice, typographie, Graphique, texte&#10;&#10;Description générée automatiquement">
            <a:extLst>
              <a:ext uri="{FF2B5EF4-FFF2-40B4-BE49-F238E27FC236}">
                <a16:creationId xmlns:a16="http://schemas.microsoft.com/office/drawing/2014/main" id="{CB515E48-AE30-F818-7E76-93143D59D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770920"/>
            <a:ext cx="4303785" cy="707137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498140B-051C-D55F-00E5-DF6CE9AC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788114"/>
            <a:ext cx="6193064" cy="2453686"/>
          </a:xfrm>
        </p:spPr>
        <p:txBody>
          <a:bodyPr anchor="ctr">
            <a:normAutofit/>
          </a:bodyPr>
          <a:lstStyle/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Commerce international entre les pays dits du « Nord » (riches et industrialisés) et les pays dits du « Sud » (l’ensemble des pays en développement ou pauvres)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cacao entre dans le cadre du commerce Nord-Sud puisque les fèves sont récoltées dans des pays du Sud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exportées vers des pays du Nord pour en faire du chocolat 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Bien que les fèves soient récoltées au Sud, le produit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 principalement consommé au Nord</a:t>
            </a:r>
          </a:p>
        </p:txBody>
      </p:sp>
    </p:spTree>
    <p:extLst>
      <p:ext uri="{BB962C8B-B14F-4D97-AF65-F5344CB8AC3E}">
        <p14:creationId xmlns:p14="http://schemas.microsoft.com/office/powerpoint/2010/main" val="212211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1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28FBA0-3D58-2342-F567-366857268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777973"/>
            <a:ext cx="6416053" cy="704089"/>
          </a:xfrm>
          <a:prstGeom prst="rect">
            <a:avLst/>
          </a:prstGeom>
        </p:spPr>
      </p:pic>
      <p:pic>
        <p:nvPicPr>
          <p:cNvPr id="5" name="Image 4" descr="Une image contenant plein air, arbre, fruit, sol&#10;&#10;Description générée automatiquement">
            <a:extLst>
              <a:ext uri="{FF2B5EF4-FFF2-40B4-BE49-F238E27FC236}">
                <a16:creationId xmlns:a16="http://schemas.microsoft.com/office/drawing/2014/main" id="{A9B8EECE-974B-70CD-050E-F987AD0A5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643063"/>
            <a:ext cx="2083725" cy="2773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 descr="Une image contenant fruit, arbre, plein air, produits&#10;&#10;Description générée automatiquement">
            <a:extLst>
              <a:ext uri="{FF2B5EF4-FFF2-40B4-BE49-F238E27FC236}">
                <a16:creationId xmlns:a16="http://schemas.microsoft.com/office/drawing/2014/main" id="{055FFEAB-98AC-5DB1-1076-B35AB47D8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40" y="1643063"/>
            <a:ext cx="3132391" cy="2088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 descr="Une image contenant fruit, banane, nourriture, intérieur&#10;&#10;Description générée automatiquement">
            <a:extLst>
              <a:ext uri="{FF2B5EF4-FFF2-40B4-BE49-F238E27FC236}">
                <a16:creationId xmlns:a16="http://schemas.microsoft.com/office/drawing/2014/main" id="{1B9816E6-9E93-70AD-A4EE-B32A5E80C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19" y="2680889"/>
            <a:ext cx="2663031" cy="1775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6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5DC6A592-00DA-F7D7-96D0-27490E00E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65" y="769810"/>
            <a:ext cx="6772670" cy="1213106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5D3666D-12CB-BFD3-1421-6396C8D6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2290019"/>
            <a:ext cx="6130834" cy="2080291"/>
          </a:xfrm>
        </p:spPr>
        <p:txBody>
          <a:bodyPr>
            <a:normAutofit/>
          </a:bodyPr>
          <a:lstStyle/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Cultivateurs très peu payés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Travail forcé des enfants dans les plantations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majorité des bénéfices du commerce du cacao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sont captés par les entreprises des pays du Nord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Déforestation, pollution des sols…</a:t>
            </a:r>
          </a:p>
          <a:p>
            <a:pPr marL="360000" indent="-360000">
              <a:buBlip>
                <a:blip r:embed="rId4"/>
              </a:buBlip>
            </a:pPr>
            <a:endParaRPr lang="fr-B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, illustration, Dessin animé, mammifère&#10;&#10;Description générée automatiquement">
            <a:extLst>
              <a:ext uri="{FF2B5EF4-FFF2-40B4-BE49-F238E27FC236}">
                <a16:creationId xmlns:a16="http://schemas.microsoft.com/office/drawing/2014/main" id="{255ED28B-5CB7-17DC-C818-5577D3BEB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837203"/>
            <a:ext cx="6922294" cy="34643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5195E-D750-8223-B876-A856041A6C76}"/>
              </a:ext>
            </a:extLst>
          </p:cNvPr>
          <p:cNvSpPr/>
          <p:nvPr/>
        </p:nvSpPr>
        <p:spPr>
          <a:xfrm>
            <a:off x="1185862" y="4409484"/>
            <a:ext cx="32271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00" dirty="0"/>
              <a:t>Illustration : Damien Glez dans </a:t>
            </a:r>
            <a:r>
              <a:rPr lang="fr-BE" sz="1000" i="1" dirty="0"/>
              <a:t>Jeune Afrique</a:t>
            </a:r>
            <a:r>
              <a:rPr lang="fr-BE" sz="1000" dirty="0"/>
              <a:t>, 7 avril 2023. </a:t>
            </a:r>
          </a:p>
        </p:txBody>
      </p:sp>
    </p:spTree>
    <p:extLst>
      <p:ext uri="{BB962C8B-B14F-4D97-AF65-F5344CB8AC3E}">
        <p14:creationId xmlns:p14="http://schemas.microsoft.com/office/powerpoint/2010/main" val="223796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20AE1C8-4840-9C83-DFD0-2477D5F12874}"/>
              </a:ext>
            </a:extLst>
          </p:cNvPr>
          <p:cNvSpPr txBox="1"/>
          <p:nvPr/>
        </p:nvSpPr>
        <p:spPr>
          <a:xfrm>
            <a:off x="1949450" y="2193089"/>
            <a:ext cx="5422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rgbClr val="37C2CC"/>
                </a:solidFill>
              </a:rPr>
              <a:t>Quiconque travaille a droit </a:t>
            </a:r>
            <a:br>
              <a:rPr lang="fr-FR" sz="2800" b="1" i="1" dirty="0">
                <a:solidFill>
                  <a:srgbClr val="37C2CC"/>
                </a:solidFill>
              </a:rPr>
            </a:br>
            <a:r>
              <a:rPr lang="fr-FR" sz="2800" b="1" i="1" dirty="0">
                <a:solidFill>
                  <a:srgbClr val="37C2CC"/>
                </a:solidFill>
              </a:rPr>
              <a:t>à une rémunération équitable </a:t>
            </a:r>
            <a:br>
              <a:rPr lang="fr-FR" sz="2800" b="1" i="1" dirty="0">
                <a:solidFill>
                  <a:srgbClr val="37C2CC"/>
                </a:solidFill>
              </a:rPr>
            </a:br>
            <a:r>
              <a:rPr lang="fr-FR" sz="2800" b="1" i="1" dirty="0">
                <a:solidFill>
                  <a:srgbClr val="37C2CC"/>
                </a:solidFill>
              </a:rPr>
              <a:t>lui assurant, ainsi qu’à sa famille, une existence conforme </a:t>
            </a:r>
            <a:br>
              <a:rPr lang="fr-FR" sz="2800" b="1" i="1" dirty="0">
                <a:solidFill>
                  <a:srgbClr val="37C2CC"/>
                </a:solidFill>
              </a:rPr>
            </a:br>
            <a:r>
              <a:rPr lang="fr-FR" sz="2800" b="1" i="1" dirty="0">
                <a:solidFill>
                  <a:srgbClr val="37C2CC"/>
                </a:solidFill>
              </a:rPr>
              <a:t>à la dignité humaine</a:t>
            </a:r>
            <a:endParaRPr lang="fr-FR" sz="2800" dirty="0"/>
          </a:p>
        </p:txBody>
      </p:sp>
      <p:pic>
        <p:nvPicPr>
          <p:cNvPr id="3" name="Image 2" descr="Une image contenant Police, Graphique, texte, typographie&#10;&#10;Description générée automatiquement">
            <a:extLst>
              <a:ext uri="{FF2B5EF4-FFF2-40B4-BE49-F238E27FC236}">
                <a16:creationId xmlns:a16="http://schemas.microsoft.com/office/drawing/2014/main" id="{4CB599E7-C181-12DF-E96D-AA57600F8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781430"/>
            <a:ext cx="4215393" cy="704089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0E5B8CF-4A0C-8D99-B7F7-0B79E846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532308"/>
            <a:ext cx="5911850" cy="466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commerce équitable est fondé sur l’idée que </a:t>
            </a:r>
          </a:p>
        </p:txBody>
      </p:sp>
      <p:pic>
        <p:nvPicPr>
          <p:cNvPr id="6" name="Image 5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EB6639A3-55CC-97AF-3DF3-918EE17C4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29" y="4018776"/>
            <a:ext cx="367571" cy="308464"/>
          </a:xfrm>
          <a:prstGeom prst="rect">
            <a:avLst/>
          </a:prstGeom>
        </p:spPr>
      </p:pic>
      <p:pic>
        <p:nvPicPr>
          <p:cNvPr id="7" name="Image 6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7135E85E-1365-DECB-034D-19BF26265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2800" y="2193089"/>
            <a:ext cx="367571" cy="3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9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olice, texte, Graphique, typographie&#10;&#10;Description générée automatiquement">
            <a:extLst>
              <a:ext uri="{FF2B5EF4-FFF2-40B4-BE49-F238E27FC236}">
                <a16:creationId xmlns:a16="http://schemas.microsoft.com/office/drawing/2014/main" id="{39D0BE75-8764-1549-8D75-734F9D75B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776288"/>
            <a:ext cx="6845822" cy="121310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FF0BEE8-B8E3-A390-2659-AE632C46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2143125"/>
            <a:ext cx="6797040" cy="2219325"/>
          </a:xfrm>
        </p:spPr>
        <p:txBody>
          <a:bodyPr>
            <a:normAutofit/>
          </a:bodyPr>
          <a:lstStyle/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permettre aux cultivateurs de mener une vie digne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(accès à la santé, la scolarité, éviter le travail forcé des enfants,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offrir des garanties de santé et de sécurité au travail)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permettre aux cultivateurs d’être plus justement rémunérés </a:t>
            </a:r>
            <a:b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encourager le développement local</a:t>
            </a:r>
          </a:p>
          <a:p>
            <a:pPr marL="360000" indent="-360000">
              <a:buBlip>
                <a:blip r:embed="rId4"/>
              </a:buBlip>
            </a:pPr>
            <a:r>
              <a:rPr lang="fr-B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Pour préserver l’environnement</a:t>
            </a:r>
            <a:endParaRPr lang="fr-B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>
              <a:buBlip>
                <a:blip r:embed="rId4"/>
              </a:buBlip>
            </a:pPr>
            <a:endParaRPr lang="fr-B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27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8C42B2E2F2F4AAFC4742BA7F9C5EA" ma:contentTypeVersion="15" ma:contentTypeDescription="Crée un document." ma:contentTypeScope="" ma:versionID="ed2e76ac05bec23f55e4dbb5c13e8f76">
  <xsd:schema xmlns:xsd="http://www.w3.org/2001/XMLSchema" xmlns:xs="http://www.w3.org/2001/XMLSchema" xmlns:p="http://schemas.microsoft.com/office/2006/metadata/properties" xmlns:ns2="061e2a1d-4d1a-4bf4-bd06-e83c9e6abf14" xmlns:ns3="8f3efc56-3838-4386-b0e2-51d93234df80" xmlns:ns4="94d2e93e-8f99-436b-b306-3566ff61b3ce" targetNamespace="http://schemas.microsoft.com/office/2006/metadata/properties" ma:root="true" ma:fieldsID="090c5d6a3419c9bf2f5723905ee5a7f9" ns2:_="" ns3:_="" ns4:_="">
    <xsd:import namespace="061e2a1d-4d1a-4bf4-bd06-e83c9e6abf14"/>
    <xsd:import namespace="8f3efc56-3838-4386-b0e2-51d93234df80"/>
    <xsd:import namespace="94d2e93e-8f99-436b-b306-3566ff61b3c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2a1d-4d1a-4bf4-bd06-e83c9e6abf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b82d637f-f747-41ba-a5bb-dbd017935d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efc56-3838-4386-b0e2-51d93234df8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82b657da-8799-4f4a-bb7c-1d98c60587b8}" ma:internalName="TaxCatchAll" ma:showField="CatchAllData" ma:web="8f3efc56-3838-4386-b0e2-51d93234df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2e93e-8f99-436b-b306-3566ff61b3c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1e2a1d-4d1a-4bf4-bd06-e83c9e6abf14">
      <Terms xmlns="http://schemas.microsoft.com/office/infopath/2007/PartnerControls"/>
    </lcf76f155ced4ddcb4097134ff3c332f>
    <TaxCatchAll xmlns="8f3efc56-3838-4386-b0e2-51d93234df80" xsi:nil="true"/>
  </documentManagement>
</p:properties>
</file>

<file path=customXml/itemProps1.xml><?xml version="1.0" encoding="utf-8"?>
<ds:datastoreItem xmlns:ds="http://schemas.openxmlformats.org/officeDocument/2006/customXml" ds:itemID="{BDA3225C-A518-4AF0-8CAD-DFD4C3258C31}"/>
</file>

<file path=customXml/itemProps2.xml><?xml version="1.0" encoding="utf-8"?>
<ds:datastoreItem xmlns:ds="http://schemas.openxmlformats.org/officeDocument/2006/customXml" ds:itemID="{EE10E98D-6050-472A-A93E-F7DA07E4E917}"/>
</file>

<file path=customXml/itemProps3.xml><?xml version="1.0" encoding="utf-8"?>
<ds:datastoreItem xmlns:ds="http://schemas.openxmlformats.org/officeDocument/2006/customXml" ds:itemID="{C815FF24-92DE-4D89-9E05-6F8B12F1222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317</TotalTime>
  <Words>361</Words>
  <Application>Microsoft Office PowerPoint</Application>
  <PresentationFormat>Personnalisé</PresentationFormat>
  <Paragraphs>23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Clitus David</dc:creator>
  <cp:lastModifiedBy>Clitus David</cp:lastModifiedBy>
  <cp:revision>16</cp:revision>
  <dcterms:created xsi:type="dcterms:W3CDTF">2023-08-30T06:12:45Z</dcterms:created>
  <dcterms:modified xsi:type="dcterms:W3CDTF">2024-09-12T07:50:38Z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0x0101008E88C42B2E2F2F4AAFC4742BA7F9C5EA</vt:lpwstr>
  </property>
</Properties>
</file>